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27"/>
  </p:notesMasterIdLst>
  <p:sldIdLst>
    <p:sldId id="296" r:id="rId2"/>
    <p:sldId id="257" r:id="rId3"/>
    <p:sldId id="280" r:id="rId4"/>
    <p:sldId id="281" r:id="rId5"/>
    <p:sldId id="282" r:id="rId6"/>
    <p:sldId id="283" r:id="rId7"/>
    <p:sldId id="300" r:id="rId8"/>
    <p:sldId id="301" r:id="rId9"/>
    <p:sldId id="309" r:id="rId10"/>
    <p:sldId id="302" r:id="rId11"/>
    <p:sldId id="284" r:id="rId12"/>
    <p:sldId id="305" r:id="rId13"/>
    <p:sldId id="304" r:id="rId14"/>
    <p:sldId id="285" r:id="rId15"/>
    <p:sldId id="286" r:id="rId16"/>
    <p:sldId id="299" r:id="rId17"/>
    <p:sldId id="307" r:id="rId18"/>
    <p:sldId id="308" r:id="rId19"/>
    <p:sldId id="289" r:id="rId20"/>
    <p:sldId id="290" r:id="rId21"/>
    <p:sldId id="291" r:id="rId22"/>
    <p:sldId id="292" r:id="rId23"/>
    <p:sldId id="295" r:id="rId24"/>
    <p:sldId id="293" r:id="rId25"/>
    <p:sldId id="29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69"/>
    <p:restoredTop sz="87123"/>
  </p:normalViewPr>
  <p:slideViewPr>
    <p:cSldViewPr snapToGrid="0">
      <p:cViewPr varScale="1">
        <p:scale>
          <a:sx n="110" d="100"/>
          <a:sy n="110"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03C0E-B089-9A44-B02C-6ADCB894E4DC}" type="datetimeFigureOut">
              <a:rPr lang="en-US" smtClean="0"/>
              <a:t>9/8/25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BE5215-7C35-9F49-BD2E-D1E2D3A837D8}" type="slidenum">
              <a:rPr lang="en-US" smtClean="0"/>
              <a:t>‹#›</a:t>
            </a:fld>
            <a:endParaRPr lang="en-US"/>
          </a:p>
        </p:txBody>
      </p:sp>
    </p:spTree>
    <p:extLst>
      <p:ext uri="{BB962C8B-B14F-4D97-AF65-F5344CB8AC3E}">
        <p14:creationId xmlns:p14="http://schemas.microsoft.com/office/powerpoint/2010/main" val="205011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Lack of Transparency: The data about people’s interactions with the world is generally collected with only token approval, if any at all, from the user. This denies the subject awareness that their actions are being recorded at the time the actions occur. </a:t>
            </a:r>
          </a:p>
          <a:p>
            <a:pPr marL="171450" indent="-171450">
              <a:buFont typeface="Arial" panose="020B0604020202020204" pitchFamily="34" charset="0"/>
              <a:buChar char="•"/>
            </a:pPr>
            <a:r>
              <a:rPr lang="en-US" dirty="0"/>
              <a:t>Extractive Collection: The data is collected by third parties and is not meant for observation or consumption by the people it is collected from (or about). This denies the subject agency in the data collection mechanism and interaction opportunities with the collector. </a:t>
            </a:r>
          </a:p>
          <a:p>
            <a:pPr marL="171450" indent="-171450">
              <a:buFont typeface="Arial" panose="020B0604020202020204" pitchFamily="34" charset="0"/>
              <a:buChar char="•"/>
            </a:pPr>
            <a:r>
              <a:rPr lang="en-US" dirty="0"/>
              <a:t>Technological Complexity: The data is analyzed with a variety of advanced algorithmic techniques, and discussed with highly technical jargon. This denies the subject an understanding of how any results were achieved, and how they might be critiqued. </a:t>
            </a:r>
          </a:p>
          <a:p>
            <a:pPr marL="171450" indent="-171450">
              <a:buFont typeface="Arial" panose="020B0604020202020204" pitchFamily="34" charset="0"/>
              <a:buChar char="•"/>
            </a:pPr>
            <a:r>
              <a:rPr lang="en-US" dirty="0"/>
              <a:t>Control of Impact: The data is used by the collector to make decisions that have consequences for the subject(s). This denies the subject participation and agency in decisions that affect them.</a:t>
            </a:r>
          </a:p>
        </p:txBody>
      </p:sp>
      <p:sp>
        <p:nvSpPr>
          <p:cNvPr id="4" name="Slide Number Placeholder 3"/>
          <p:cNvSpPr>
            <a:spLocks noGrp="1"/>
          </p:cNvSpPr>
          <p:nvPr>
            <p:ph type="sldNum" sz="quarter" idx="5"/>
          </p:nvPr>
        </p:nvSpPr>
        <p:spPr/>
        <p:txBody>
          <a:bodyPr/>
          <a:lstStyle/>
          <a:p>
            <a:fld id="{9EBE5215-7C35-9F49-BD2E-D1E2D3A837D8}" type="slidenum">
              <a:rPr lang="en-US" smtClean="0"/>
              <a:t>10</a:t>
            </a:fld>
            <a:endParaRPr lang="en-US"/>
          </a:p>
        </p:txBody>
      </p:sp>
    </p:spTree>
    <p:extLst>
      <p:ext uri="{BB962C8B-B14F-4D97-AF65-F5344CB8AC3E}">
        <p14:creationId xmlns:p14="http://schemas.microsoft.com/office/powerpoint/2010/main" val="363164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11</a:t>
            </a:fld>
            <a:endParaRPr lang="en-US"/>
          </a:p>
        </p:txBody>
      </p:sp>
    </p:spTree>
    <p:extLst>
      <p:ext uri="{BB962C8B-B14F-4D97-AF65-F5344CB8AC3E}">
        <p14:creationId xmlns:p14="http://schemas.microsoft.com/office/powerpoint/2010/main" val="200198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8272-694F-CDD5-55F8-58DB5FB25B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072EC-5B54-8DD6-AB94-522CDF11D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9E946-51B0-CB99-31FE-D6886D0755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01794A-DD05-6499-D7A8-35860DBB67C8}"/>
              </a:ext>
            </a:extLst>
          </p:cNvPr>
          <p:cNvSpPr>
            <a:spLocks noGrp="1"/>
          </p:cNvSpPr>
          <p:nvPr>
            <p:ph type="sldNum" sz="quarter" idx="5"/>
          </p:nvPr>
        </p:nvSpPr>
        <p:spPr/>
        <p:txBody>
          <a:bodyPr/>
          <a:lstStyle/>
          <a:p>
            <a:fld id="{9EBE5215-7C35-9F49-BD2E-D1E2D3A837D8}" type="slidenum">
              <a:rPr lang="en-US" smtClean="0"/>
              <a:t>12</a:t>
            </a:fld>
            <a:endParaRPr lang="en-US"/>
          </a:p>
        </p:txBody>
      </p:sp>
    </p:spTree>
    <p:extLst>
      <p:ext uri="{BB962C8B-B14F-4D97-AF65-F5344CB8AC3E}">
        <p14:creationId xmlns:p14="http://schemas.microsoft.com/office/powerpoint/2010/main" val="801313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17</a:t>
            </a:fld>
            <a:endParaRPr lang="en-US"/>
          </a:p>
        </p:txBody>
      </p:sp>
    </p:spTree>
    <p:extLst>
      <p:ext uri="{BB962C8B-B14F-4D97-AF65-F5344CB8AC3E}">
        <p14:creationId xmlns:p14="http://schemas.microsoft.com/office/powerpoint/2010/main" val="391561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194DA-4213-FFC8-ECCC-D592BD67F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62CB5-3A85-EF31-67DD-4736DAE35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BDBBC-B1DD-D867-A80F-B8A20DC63C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0DD1906-D34A-4C53-4ECB-23D3E9A9B669}"/>
              </a:ext>
            </a:extLst>
          </p:cNvPr>
          <p:cNvSpPr>
            <a:spLocks noGrp="1"/>
          </p:cNvSpPr>
          <p:nvPr>
            <p:ph type="sldNum" sz="quarter" idx="5"/>
          </p:nvPr>
        </p:nvSpPr>
        <p:spPr/>
        <p:txBody>
          <a:bodyPr/>
          <a:lstStyle/>
          <a:p>
            <a:fld id="{9EBE5215-7C35-9F49-BD2E-D1E2D3A837D8}" type="slidenum">
              <a:rPr lang="en-US" smtClean="0"/>
              <a:t>18</a:t>
            </a:fld>
            <a:endParaRPr lang="en-US"/>
          </a:p>
        </p:txBody>
      </p:sp>
    </p:spTree>
    <p:extLst>
      <p:ext uri="{BB962C8B-B14F-4D97-AF65-F5344CB8AC3E}">
        <p14:creationId xmlns:p14="http://schemas.microsoft.com/office/powerpoint/2010/main" val="24652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collecting data for co-liberation; not just good! </a:t>
            </a:r>
          </a:p>
        </p:txBody>
      </p:sp>
      <p:sp>
        <p:nvSpPr>
          <p:cNvPr id="4" name="Slide Number Placeholder 3"/>
          <p:cNvSpPr>
            <a:spLocks noGrp="1"/>
          </p:cNvSpPr>
          <p:nvPr>
            <p:ph type="sldNum" sz="quarter" idx="5"/>
          </p:nvPr>
        </p:nvSpPr>
        <p:spPr/>
        <p:txBody>
          <a:bodyPr/>
          <a:lstStyle/>
          <a:p>
            <a:fld id="{9EBE5215-7C35-9F49-BD2E-D1E2D3A837D8}" type="slidenum">
              <a:rPr lang="en-US" smtClean="0"/>
              <a:t>23</a:t>
            </a:fld>
            <a:endParaRPr lang="en-US"/>
          </a:p>
        </p:txBody>
      </p:sp>
    </p:spTree>
    <p:extLst>
      <p:ext uri="{BB962C8B-B14F-4D97-AF65-F5344CB8AC3E}">
        <p14:creationId xmlns:p14="http://schemas.microsoft.com/office/powerpoint/2010/main" val="2227033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BE5215-7C35-9F49-BD2E-D1E2D3A837D8}" type="slidenum">
              <a:rPr lang="en-US" smtClean="0"/>
              <a:t>24</a:t>
            </a:fld>
            <a:endParaRPr lang="en-US"/>
          </a:p>
        </p:txBody>
      </p:sp>
    </p:spTree>
    <p:extLst>
      <p:ext uri="{BB962C8B-B14F-4D97-AF65-F5344CB8AC3E}">
        <p14:creationId xmlns:p14="http://schemas.microsoft.com/office/powerpoint/2010/main" val="2655928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75777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2850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9/8/25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2289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824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9/8/25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22782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9/8/25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5282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9/8/25</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41174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9/8/25</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8737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9/8/25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7306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9/8/25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8072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9/8/25</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1322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9/8/25</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3582181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ewresearch.org/social-trends/feature/what-census-calls-u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pewresearch.org/wp-content/uploads/2020/02/PH_15.06.11_MultiRacial-Timeline.pdf"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a:bodyPr>
          <a:lstStyle/>
          <a:p>
            <a:r>
              <a:rPr lang="en-US" dirty="0"/>
              <a:t>Communicating with Data </a:t>
            </a:r>
            <a:r>
              <a:rPr lang="en-US"/>
              <a:t>– Understanding Data</a:t>
            </a:r>
            <a:endParaRPr lang="en-US" dirty="0"/>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D0851-5704-9AAE-F7E2-5D56A700F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06E48-2EA2-CED4-9FD3-115ACDB852A9}"/>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EC128386-8D80-CDB4-1C4A-2A99D9E49D65}"/>
              </a:ext>
            </a:extLst>
          </p:cNvPr>
          <p:cNvSpPr txBox="1"/>
          <p:nvPr/>
        </p:nvSpPr>
        <p:spPr>
          <a:xfrm>
            <a:off x="5404513" y="6355042"/>
            <a:ext cx="9389600" cy="369332"/>
          </a:xfrm>
          <a:prstGeom prst="rect">
            <a:avLst/>
          </a:prstGeom>
          <a:noFill/>
        </p:spPr>
        <p:txBody>
          <a:bodyPr wrap="square">
            <a:spAutoFit/>
          </a:bodyPr>
          <a:lstStyle/>
          <a:p>
            <a:r>
              <a:rPr lang="en-US" dirty="0"/>
              <a:t>Bhargava, R. (2023). Teaching Data That Matters: History and Practice</a:t>
            </a:r>
          </a:p>
        </p:txBody>
      </p:sp>
      <p:sp>
        <p:nvSpPr>
          <p:cNvPr id="3" name="Content Placeholder 2">
            <a:extLst>
              <a:ext uri="{FF2B5EF4-FFF2-40B4-BE49-F238E27FC236}">
                <a16:creationId xmlns:a16="http://schemas.microsoft.com/office/drawing/2014/main" id="{03AE5642-C88E-1C90-D110-BDD67A219456}"/>
              </a:ext>
            </a:extLst>
          </p:cNvPr>
          <p:cNvSpPr>
            <a:spLocks noGrp="1"/>
          </p:cNvSpPr>
          <p:nvPr>
            <p:ph idx="1"/>
          </p:nvPr>
        </p:nvSpPr>
        <p:spPr>
          <a:xfrm>
            <a:off x="3869267" y="864108"/>
            <a:ext cx="7936045" cy="5120640"/>
          </a:xfrm>
        </p:spPr>
        <p:txBody>
          <a:bodyPr anchor="t">
            <a:normAutofit/>
          </a:bodyPr>
          <a:lstStyle/>
          <a:p>
            <a:r>
              <a:rPr lang="en-US" sz="2600" dirty="0"/>
              <a:t>The “Big Data” revolution argues that with enough data we can make unbiased decisions</a:t>
            </a:r>
          </a:p>
          <a:p>
            <a:r>
              <a:rPr lang="en-US" sz="2600" dirty="0"/>
              <a:t>However, data science:</a:t>
            </a:r>
          </a:p>
          <a:p>
            <a:endParaRPr lang="en-US" sz="2600" dirty="0"/>
          </a:p>
          <a:p>
            <a:pPr lvl="1"/>
            <a:r>
              <a:rPr lang="en-US" sz="2400" dirty="0"/>
              <a:t>Lacks transparency</a:t>
            </a:r>
          </a:p>
          <a:p>
            <a:pPr lvl="1"/>
            <a:endParaRPr lang="en-US" sz="2400" dirty="0"/>
          </a:p>
          <a:p>
            <a:pPr lvl="1"/>
            <a:r>
              <a:rPr lang="en-US" sz="2400" dirty="0"/>
              <a:t>Employs extractive collection</a:t>
            </a:r>
          </a:p>
          <a:p>
            <a:pPr lvl="1"/>
            <a:endParaRPr lang="en-US" sz="2400" dirty="0"/>
          </a:p>
          <a:p>
            <a:pPr lvl="1"/>
            <a:r>
              <a:rPr lang="en-US" sz="2400" dirty="0"/>
              <a:t>Leverages technological complexity</a:t>
            </a:r>
          </a:p>
          <a:p>
            <a:pPr lvl="1"/>
            <a:endParaRPr lang="en-US" sz="2400" dirty="0"/>
          </a:p>
          <a:p>
            <a:pPr lvl="1"/>
            <a:r>
              <a:rPr lang="en-US" sz="2400" dirty="0"/>
              <a:t>Controls impact</a:t>
            </a:r>
          </a:p>
          <a:p>
            <a:endParaRPr lang="en-US" sz="2600" dirty="0"/>
          </a:p>
        </p:txBody>
      </p:sp>
    </p:spTree>
    <p:extLst>
      <p:ext uri="{BB962C8B-B14F-4D97-AF65-F5344CB8AC3E}">
        <p14:creationId xmlns:p14="http://schemas.microsoft.com/office/powerpoint/2010/main" val="3036261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Search Engines</a:t>
            </a:r>
          </a:p>
        </p:txBody>
      </p:sp>
      <p:sp>
        <p:nvSpPr>
          <p:cNvPr id="3" name="TextBox 2">
            <a:extLst>
              <a:ext uri="{FF2B5EF4-FFF2-40B4-BE49-F238E27FC236}">
                <a16:creationId xmlns:a16="http://schemas.microsoft.com/office/drawing/2014/main" id="{061B8AE8-38C4-77FC-F7EF-3DB1ED98A23F}"/>
              </a:ext>
            </a:extLst>
          </p:cNvPr>
          <p:cNvSpPr txBox="1"/>
          <p:nvPr/>
        </p:nvSpPr>
        <p:spPr>
          <a:xfrm>
            <a:off x="3889445" y="4912255"/>
            <a:ext cx="2231701" cy="461665"/>
          </a:xfrm>
          <a:prstGeom prst="rect">
            <a:avLst/>
          </a:prstGeom>
          <a:noFill/>
        </p:spPr>
        <p:txBody>
          <a:bodyPr wrap="none" rtlCol="0">
            <a:spAutoFit/>
          </a:bodyPr>
          <a:lstStyle/>
          <a:p>
            <a:r>
              <a:rPr lang="en-US" sz="2400" dirty="0">
                <a:solidFill>
                  <a:schemeClr val="tx1">
                    <a:lumMod val="75000"/>
                    <a:lumOff val="25000"/>
                  </a:schemeClr>
                </a:solidFill>
              </a:rPr>
              <a:t>Dr. Safiya Noble</a:t>
            </a:r>
          </a:p>
        </p:txBody>
      </p:sp>
      <p:sp>
        <p:nvSpPr>
          <p:cNvPr id="4" name="TextBox 3">
            <a:extLst>
              <a:ext uri="{FF2B5EF4-FFF2-40B4-BE49-F238E27FC236}">
                <a16:creationId xmlns:a16="http://schemas.microsoft.com/office/drawing/2014/main" id="{A5A9E9BC-7F31-1E5F-3510-FC77F8863E21}"/>
              </a:ext>
            </a:extLst>
          </p:cNvPr>
          <p:cNvSpPr txBox="1"/>
          <p:nvPr/>
        </p:nvSpPr>
        <p:spPr>
          <a:xfrm>
            <a:off x="3889445" y="5450246"/>
            <a:ext cx="5598327" cy="369332"/>
          </a:xfrm>
          <a:prstGeom prst="rect">
            <a:avLst/>
          </a:prstGeom>
          <a:noFill/>
        </p:spPr>
        <p:txBody>
          <a:bodyPr wrap="none" rtlCol="0">
            <a:spAutoFit/>
          </a:bodyPr>
          <a:lstStyle/>
          <a:p>
            <a:r>
              <a:rPr lang="en-US" dirty="0"/>
              <a:t>https://</a:t>
            </a:r>
            <a:r>
              <a:rPr lang="en-US" dirty="0" err="1"/>
              <a:t>youtu.be</a:t>
            </a:r>
            <a:r>
              <a:rPr lang="en-US" dirty="0"/>
              <a:t>/</a:t>
            </a:r>
            <a:r>
              <a:rPr lang="en-US" dirty="0" err="1"/>
              <a:t>iRVZozEEWlE?si</a:t>
            </a:r>
            <a:r>
              <a:rPr lang="en-US" dirty="0"/>
              <a:t>=qzRtPmQzxl9KDxR2</a:t>
            </a:r>
          </a:p>
        </p:txBody>
      </p:sp>
      <p:pic>
        <p:nvPicPr>
          <p:cNvPr id="1030" name="Picture 6">
            <a:extLst>
              <a:ext uri="{FF2B5EF4-FFF2-40B4-BE49-F238E27FC236}">
                <a16:creationId xmlns:a16="http://schemas.microsoft.com/office/drawing/2014/main" id="{3DBCE50C-BB75-EC2B-8472-229AC78D4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445" y="900752"/>
            <a:ext cx="3420730" cy="38145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E48B2E5-BE6D-9BFE-F21E-23F6D978B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8454" y="682388"/>
            <a:ext cx="2906294" cy="435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578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5D2CC-14AA-022E-42A2-96B79431A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8A0422-0CEF-AC88-435B-E4B3FD977F56}"/>
              </a:ext>
            </a:extLst>
          </p:cNvPr>
          <p:cNvSpPr>
            <a:spLocks noGrp="1"/>
          </p:cNvSpPr>
          <p:nvPr>
            <p:ph type="title"/>
          </p:nvPr>
        </p:nvSpPr>
        <p:spPr/>
        <p:txBody>
          <a:bodyPr/>
          <a:lstStyle/>
          <a:p>
            <a:r>
              <a:rPr lang="en-US" dirty="0"/>
              <a:t>Example: Search Engines</a:t>
            </a:r>
          </a:p>
        </p:txBody>
      </p:sp>
      <p:sp>
        <p:nvSpPr>
          <p:cNvPr id="5" name="Content Placeholder 2">
            <a:extLst>
              <a:ext uri="{FF2B5EF4-FFF2-40B4-BE49-F238E27FC236}">
                <a16:creationId xmlns:a16="http://schemas.microsoft.com/office/drawing/2014/main" id="{2F6971A3-2B2A-F6BD-8CC6-BB2D53218BE0}"/>
              </a:ext>
            </a:extLst>
          </p:cNvPr>
          <p:cNvSpPr>
            <a:spLocks noGrp="1"/>
          </p:cNvSpPr>
          <p:nvPr>
            <p:ph idx="1"/>
          </p:nvPr>
        </p:nvSpPr>
        <p:spPr>
          <a:xfrm>
            <a:off x="3869268" y="864108"/>
            <a:ext cx="7315200" cy="5120640"/>
          </a:xfrm>
        </p:spPr>
        <p:txBody>
          <a:bodyPr anchor="t">
            <a:normAutofit/>
          </a:bodyPr>
          <a:lstStyle/>
          <a:p>
            <a:r>
              <a:rPr lang="en-US" sz="2400" dirty="0"/>
              <a:t>Search engine algorithms are largely based on:</a:t>
            </a:r>
          </a:p>
          <a:p>
            <a:pPr lvl="1"/>
            <a:r>
              <a:rPr lang="en-US" sz="2400" dirty="0"/>
              <a:t>Profit</a:t>
            </a:r>
          </a:p>
          <a:p>
            <a:pPr lvl="1"/>
            <a:r>
              <a:rPr lang="en-US" sz="2400" dirty="0"/>
              <a:t>Historical data </a:t>
            </a:r>
          </a:p>
          <a:p>
            <a:pPr lvl="1"/>
            <a:r>
              <a:rPr lang="en-US" sz="2400" dirty="0"/>
              <a:t>Predictive analytics </a:t>
            </a:r>
          </a:p>
          <a:p>
            <a:pPr lvl="1"/>
            <a:endParaRPr lang="en-US" sz="2000" dirty="0"/>
          </a:p>
        </p:txBody>
      </p:sp>
      <p:sp>
        <p:nvSpPr>
          <p:cNvPr id="6" name="Rounded Rectangle 5">
            <a:extLst>
              <a:ext uri="{FF2B5EF4-FFF2-40B4-BE49-F238E27FC236}">
                <a16:creationId xmlns:a16="http://schemas.microsoft.com/office/drawing/2014/main" id="{3E35FBEE-53C4-147F-95BB-2F43FB0BB52C}"/>
              </a:ext>
            </a:extLst>
          </p:cNvPr>
          <p:cNvSpPr/>
          <p:nvPr/>
        </p:nvSpPr>
        <p:spPr>
          <a:xfrm>
            <a:off x="4945714" y="2721087"/>
            <a:ext cx="5162308" cy="1967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downstream real-life impacts of this search engine bias?</a:t>
            </a:r>
          </a:p>
        </p:txBody>
      </p:sp>
    </p:spTree>
    <p:extLst>
      <p:ext uri="{BB962C8B-B14F-4D97-AF65-F5344CB8AC3E}">
        <p14:creationId xmlns:p14="http://schemas.microsoft.com/office/powerpoint/2010/main" val="95281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0B8B0-B9C2-6968-F569-D37AFEF32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EF1B1-CA3E-3451-89C2-2EC54EA0D310}"/>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E56F3458-C90E-0B4E-F81A-521DF8207763}"/>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1026" name="Picture 2" descr="Photograph of Joy Buolamwini, a Black woman, in front of a laptop, wearing a white theater mask. ">
            <a:extLst>
              <a:ext uri="{FF2B5EF4-FFF2-40B4-BE49-F238E27FC236}">
                <a16:creationId xmlns:a16="http://schemas.microsoft.com/office/drawing/2014/main" id="{CF5FA62F-F919-6A23-07A9-F1DDCDE9C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9445" y="784629"/>
            <a:ext cx="7112000" cy="40513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FE2FB7-E122-2450-50EF-1B0A2EA4AD46}"/>
              </a:ext>
            </a:extLst>
          </p:cNvPr>
          <p:cNvSpPr txBox="1"/>
          <p:nvPr/>
        </p:nvSpPr>
        <p:spPr>
          <a:xfrm>
            <a:off x="3889445" y="4912255"/>
            <a:ext cx="2609882" cy="461665"/>
          </a:xfrm>
          <a:prstGeom prst="rect">
            <a:avLst/>
          </a:prstGeom>
          <a:noFill/>
        </p:spPr>
        <p:txBody>
          <a:bodyPr wrap="none" rtlCol="0">
            <a:spAutoFit/>
          </a:bodyPr>
          <a:lstStyle/>
          <a:p>
            <a:r>
              <a:rPr lang="en-US" sz="2400" dirty="0">
                <a:solidFill>
                  <a:schemeClr val="tx1">
                    <a:lumMod val="75000"/>
                    <a:lumOff val="25000"/>
                  </a:schemeClr>
                </a:solidFill>
              </a:rPr>
              <a:t>Dr. Joy </a:t>
            </a:r>
            <a:r>
              <a:rPr lang="en-US" sz="2400" dirty="0" err="1">
                <a:solidFill>
                  <a:schemeClr val="tx1">
                    <a:lumMod val="75000"/>
                    <a:lumOff val="25000"/>
                  </a:schemeClr>
                </a:solidFill>
              </a:rPr>
              <a:t>Buolamwini</a:t>
            </a:r>
            <a:endParaRPr lang="en-US" sz="2400" dirty="0">
              <a:solidFill>
                <a:schemeClr val="tx1">
                  <a:lumMod val="75000"/>
                  <a:lumOff val="25000"/>
                </a:schemeClr>
              </a:solidFill>
            </a:endParaRPr>
          </a:p>
        </p:txBody>
      </p:sp>
      <p:sp>
        <p:nvSpPr>
          <p:cNvPr id="4" name="TextBox 3">
            <a:extLst>
              <a:ext uri="{FF2B5EF4-FFF2-40B4-BE49-F238E27FC236}">
                <a16:creationId xmlns:a16="http://schemas.microsoft.com/office/drawing/2014/main" id="{02EC83D8-4B41-136E-0749-F80A7AC47C28}"/>
              </a:ext>
            </a:extLst>
          </p:cNvPr>
          <p:cNvSpPr txBox="1"/>
          <p:nvPr/>
        </p:nvSpPr>
        <p:spPr>
          <a:xfrm>
            <a:off x="3889445" y="5450246"/>
            <a:ext cx="5598327" cy="369332"/>
          </a:xfrm>
          <a:prstGeom prst="rect">
            <a:avLst/>
          </a:prstGeom>
          <a:noFill/>
        </p:spPr>
        <p:txBody>
          <a:bodyPr wrap="none" rtlCol="0">
            <a:spAutoFit/>
          </a:bodyPr>
          <a:lstStyle/>
          <a:p>
            <a:r>
              <a:rPr lang="en-US" dirty="0"/>
              <a:t>https://</a:t>
            </a:r>
            <a:r>
              <a:rPr lang="en-US" dirty="0" err="1"/>
              <a:t>youtu.be</a:t>
            </a:r>
            <a:r>
              <a:rPr lang="en-US" dirty="0"/>
              <a:t>/UG_X_7g63rY?si=qDMmUX5VjpaJYURe</a:t>
            </a:r>
          </a:p>
        </p:txBody>
      </p:sp>
    </p:spTree>
    <p:extLst>
      <p:ext uri="{BB962C8B-B14F-4D97-AF65-F5344CB8AC3E}">
        <p14:creationId xmlns:p14="http://schemas.microsoft.com/office/powerpoint/2010/main" val="1552473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4" name="Picture 3" descr="A screenshot of a computer screen&#10;&#10;Description automatically generated">
            <a:extLst>
              <a:ext uri="{FF2B5EF4-FFF2-40B4-BE49-F238E27FC236}">
                <a16:creationId xmlns:a16="http://schemas.microsoft.com/office/drawing/2014/main" id="{6D4D6CA7-2935-A052-2F8B-FC2959AC8565}"/>
              </a:ext>
            </a:extLst>
          </p:cNvPr>
          <p:cNvPicPr>
            <a:picLocks noChangeAspect="1"/>
          </p:cNvPicPr>
          <p:nvPr/>
        </p:nvPicPr>
        <p:blipFill>
          <a:blip r:embed="rId2"/>
          <a:stretch>
            <a:fillRect/>
          </a:stretch>
        </p:blipFill>
        <p:spPr>
          <a:xfrm>
            <a:off x="3629988" y="667426"/>
            <a:ext cx="7772400" cy="5514004"/>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5866FF6D-16A2-7A91-D4C3-CD5E9C101AA0}"/>
              </a:ext>
            </a:extLst>
          </p:cNvPr>
          <p:cNvPicPr>
            <a:picLocks noChangeAspect="1"/>
          </p:cNvPicPr>
          <p:nvPr/>
        </p:nvPicPr>
        <p:blipFill>
          <a:blip r:embed="rId3"/>
          <a:stretch>
            <a:fillRect/>
          </a:stretch>
        </p:blipFill>
        <p:spPr>
          <a:xfrm>
            <a:off x="3629988" y="1424227"/>
            <a:ext cx="7772400" cy="4189553"/>
          </a:xfrm>
          <a:prstGeom prst="rect">
            <a:avLst/>
          </a:prstGeom>
        </p:spPr>
      </p:pic>
    </p:spTree>
    <p:extLst>
      <p:ext uri="{BB962C8B-B14F-4D97-AF65-F5344CB8AC3E}">
        <p14:creationId xmlns:p14="http://schemas.microsoft.com/office/powerpoint/2010/main" val="198997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Example: Facial Recognition</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315200" cy="5120640"/>
          </a:xfrm>
        </p:spPr>
        <p:txBody>
          <a:bodyPr anchor="t">
            <a:normAutofit/>
          </a:bodyPr>
          <a:lstStyle/>
          <a:p>
            <a:r>
              <a:rPr lang="en-US" sz="2400" dirty="0"/>
              <a:t>Training dataset used for most facial recognition systems contains</a:t>
            </a:r>
          </a:p>
          <a:p>
            <a:pPr lvl="1"/>
            <a:r>
              <a:rPr lang="en-US" sz="2200" dirty="0"/>
              <a:t>78% male faces</a:t>
            </a:r>
          </a:p>
          <a:p>
            <a:pPr lvl="1"/>
            <a:r>
              <a:rPr lang="en-US" sz="2200" dirty="0"/>
              <a:t>84% white faces</a:t>
            </a:r>
          </a:p>
          <a:p>
            <a:pPr lvl="1"/>
            <a:r>
              <a:rPr lang="en-US" sz="2200" dirty="0"/>
              <a:t>Only 4% were women and dark-skinned </a:t>
            </a:r>
          </a:p>
        </p:txBody>
      </p:sp>
      <p:sp>
        <p:nvSpPr>
          <p:cNvPr id="4" name="Rounded Rectangle 3">
            <a:extLst>
              <a:ext uri="{FF2B5EF4-FFF2-40B4-BE49-F238E27FC236}">
                <a16:creationId xmlns:a16="http://schemas.microsoft.com/office/drawing/2014/main" id="{395134E6-BF45-A99A-C103-DBA4F3F584A0}"/>
              </a:ext>
            </a:extLst>
          </p:cNvPr>
          <p:cNvSpPr/>
          <p:nvPr/>
        </p:nvSpPr>
        <p:spPr>
          <a:xfrm>
            <a:off x="4942391" y="3171463"/>
            <a:ext cx="5162308" cy="196769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What are downstream real-life impacts of this algorithmic bias?</a:t>
            </a:r>
          </a:p>
        </p:txBody>
      </p:sp>
    </p:spTree>
    <p:extLst>
      <p:ext uri="{BB962C8B-B14F-4D97-AF65-F5344CB8AC3E}">
        <p14:creationId xmlns:p14="http://schemas.microsoft.com/office/powerpoint/2010/main" val="42119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F20EE-CA34-2343-E8AA-EFA78A5C1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8FAB7-0EC7-3178-5D2B-D7D37C7E782E}"/>
              </a:ext>
            </a:extLst>
          </p:cNvPr>
          <p:cNvSpPr>
            <a:spLocks noGrp="1"/>
          </p:cNvSpPr>
          <p:nvPr>
            <p:ph type="title"/>
          </p:nvPr>
        </p:nvSpPr>
        <p:spPr/>
        <p:txBody>
          <a:bodyPr/>
          <a:lstStyle/>
          <a:p>
            <a:r>
              <a:rPr lang="en-US" dirty="0"/>
              <a:t>“What gets counted counts”</a:t>
            </a:r>
          </a:p>
        </p:txBody>
      </p:sp>
      <p:sp>
        <p:nvSpPr>
          <p:cNvPr id="5" name="TextBox 4">
            <a:extLst>
              <a:ext uri="{FF2B5EF4-FFF2-40B4-BE49-F238E27FC236}">
                <a16:creationId xmlns:a16="http://schemas.microsoft.com/office/drawing/2014/main" id="{BBC10594-C306-E2B5-66DB-055E80EAE687}"/>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8333151F-C6E8-F4FD-2F73-9D3A4429E02E}"/>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is not counted in that data collection can become invisible</a:t>
            </a:r>
          </a:p>
          <a:p>
            <a:pPr lvl="1"/>
            <a:r>
              <a:rPr lang="en-US" sz="2200" dirty="0"/>
              <a:t>Ex. Expansive gender </a:t>
            </a:r>
          </a:p>
        </p:txBody>
      </p:sp>
      <p:pic>
        <p:nvPicPr>
          <p:cNvPr id="4098" name="Picture 2" descr="A screenshot of Facebook’s sign up page circa 2018, where users must choose from one of two categories: Female or Male.">
            <a:extLst>
              <a:ext uri="{FF2B5EF4-FFF2-40B4-BE49-F238E27FC236}">
                <a16:creationId xmlns:a16="http://schemas.microsoft.com/office/drawing/2014/main" id="{A66BFD18-0522-A303-8CB5-58ACE0FE9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037" y="2424476"/>
            <a:ext cx="3893344"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2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D8CFF-7053-9318-E266-9A8964928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0AC91C-046A-6437-5436-F242FBD03D3E}"/>
              </a:ext>
            </a:extLst>
          </p:cNvPr>
          <p:cNvSpPr>
            <a:spLocks noGrp="1"/>
          </p:cNvSpPr>
          <p:nvPr>
            <p:ph type="title"/>
          </p:nvPr>
        </p:nvSpPr>
        <p:spPr/>
        <p:txBody>
          <a:bodyPr/>
          <a:lstStyle/>
          <a:p>
            <a:r>
              <a:rPr lang="en-US" dirty="0"/>
              <a:t>“What gets counted counts”</a:t>
            </a:r>
          </a:p>
        </p:txBody>
      </p:sp>
      <p:sp>
        <p:nvSpPr>
          <p:cNvPr id="3" name="Content Placeholder 2">
            <a:extLst>
              <a:ext uri="{FF2B5EF4-FFF2-40B4-BE49-F238E27FC236}">
                <a16:creationId xmlns:a16="http://schemas.microsoft.com/office/drawing/2014/main" id="{0D07EAD2-4948-BD51-6728-41427C8675A9}"/>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is not counted in that data collection can become invisible</a:t>
            </a:r>
          </a:p>
          <a:p>
            <a:pPr lvl="1"/>
            <a:r>
              <a:rPr lang="en-US" sz="2200" dirty="0"/>
              <a:t>Ex. US Census</a:t>
            </a:r>
          </a:p>
        </p:txBody>
      </p:sp>
      <p:pic>
        <p:nvPicPr>
          <p:cNvPr id="3076" name="Picture 4" descr="CCPL teams up with US Census to get everyone counted | Charleston County  Public Library">
            <a:extLst>
              <a:ext uri="{FF2B5EF4-FFF2-40B4-BE49-F238E27FC236}">
                <a16:creationId xmlns:a16="http://schemas.microsoft.com/office/drawing/2014/main" id="{2CF40424-64F0-D604-CBCE-277CFA17F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9268" y="2474118"/>
            <a:ext cx="7891462" cy="3945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937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F45A3-2143-3F42-FA37-C80250E4B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621B2-8146-184F-F244-5F5639864147}"/>
              </a:ext>
            </a:extLst>
          </p:cNvPr>
          <p:cNvSpPr>
            <a:spLocks noGrp="1"/>
          </p:cNvSpPr>
          <p:nvPr>
            <p:ph type="title"/>
          </p:nvPr>
        </p:nvSpPr>
        <p:spPr/>
        <p:txBody>
          <a:bodyPr/>
          <a:lstStyle/>
          <a:p>
            <a:r>
              <a:rPr lang="en-US" dirty="0"/>
              <a:t>“What gets counted counts”</a:t>
            </a:r>
          </a:p>
        </p:txBody>
      </p:sp>
      <p:sp>
        <p:nvSpPr>
          <p:cNvPr id="3" name="Content Placeholder 2">
            <a:extLst>
              <a:ext uri="{FF2B5EF4-FFF2-40B4-BE49-F238E27FC236}">
                <a16:creationId xmlns:a16="http://schemas.microsoft.com/office/drawing/2014/main" id="{0C79D5D6-D4D4-FDEC-557E-31744583BFFE}"/>
              </a:ext>
            </a:extLst>
          </p:cNvPr>
          <p:cNvSpPr>
            <a:spLocks noGrp="1"/>
          </p:cNvSpPr>
          <p:nvPr>
            <p:ph idx="1"/>
          </p:nvPr>
        </p:nvSpPr>
        <p:spPr>
          <a:xfrm>
            <a:off x="3869268" y="864108"/>
            <a:ext cx="7617882" cy="5120640"/>
          </a:xfrm>
        </p:spPr>
        <p:txBody>
          <a:bodyPr anchor="t">
            <a:normAutofit/>
          </a:bodyPr>
          <a:lstStyle/>
          <a:p>
            <a:r>
              <a:rPr lang="en-US" sz="2400" dirty="0"/>
              <a:t>Data is often used to inform policy and allocate resources </a:t>
            </a:r>
          </a:p>
          <a:p>
            <a:r>
              <a:rPr lang="en-US" sz="2400" dirty="0"/>
              <a:t>What </a:t>
            </a:r>
            <a:r>
              <a:rPr lang="en-US" sz="2400" b="1" i="1" dirty="0"/>
              <a:t>is</a:t>
            </a:r>
            <a:r>
              <a:rPr lang="en-US" sz="2400" dirty="0"/>
              <a:t> counted is considered important </a:t>
            </a:r>
          </a:p>
          <a:p>
            <a:pPr lvl="1"/>
            <a:r>
              <a:rPr lang="en-US" sz="2200" dirty="0"/>
              <a:t>Ex. US Census &amp; Race</a:t>
            </a:r>
          </a:p>
          <a:p>
            <a:pPr lvl="1"/>
            <a:r>
              <a:rPr lang="en-US" sz="2200" dirty="0">
                <a:hlinkClick r:id="rId3"/>
              </a:rPr>
              <a:t>https://www.pewresearch.org/social-trends/feature/what-census-calls-us/</a:t>
            </a:r>
            <a:r>
              <a:rPr lang="en-US" sz="2200" dirty="0"/>
              <a:t> </a:t>
            </a:r>
          </a:p>
          <a:p>
            <a:pPr lvl="1"/>
            <a:r>
              <a:rPr lang="en-US" sz="2200" dirty="0">
                <a:hlinkClick r:id="rId4"/>
              </a:rPr>
              <a:t>https://www.pewresearch.org/wp-content/uploads/2020/02/PH_15.06.11_MultiRacial-Timeline.pdf</a:t>
            </a:r>
            <a:r>
              <a:rPr lang="en-US" sz="2200" dirty="0"/>
              <a:t> </a:t>
            </a:r>
          </a:p>
        </p:txBody>
      </p:sp>
      <p:pic>
        <p:nvPicPr>
          <p:cNvPr id="5" name="Picture 4" descr="A screenshot of a computer&#10;&#10;AI-generated content may be incorrect.">
            <a:extLst>
              <a:ext uri="{FF2B5EF4-FFF2-40B4-BE49-F238E27FC236}">
                <a16:creationId xmlns:a16="http://schemas.microsoft.com/office/drawing/2014/main" id="{FC57DDB8-3BCB-DAA9-071D-0AFF6C0565AB}"/>
              </a:ext>
            </a:extLst>
          </p:cNvPr>
          <p:cNvPicPr>
            <a:picLocks noChangeAspect="1"/>
          </p:cNvPicPr>
          <p:nvPr/>
        </p:nvPicPr>
        <p:blipFill>
          <a:blip r:embed="rId5"/>
          <a:stretch>
            <a:fillRect/>
          </a:stretch>
        </p:blipFill>
        <p:spPr>
          <a:xfrm>
            <a:off x="3792009" y="3115216"/>
            <a:ext cx="7772400" cy="3742784"/>
          </a:xfrm>
          <a:prstGeom prst="rect">
            <a:avLst/>
          </a:prstGeom>
        </p:spPr>
      </p:pic>
    </p:spTree>
    <p:extLst>
      <p:ext uri="{BB962C8B-B14F-4D97-AF65-F5344CB8AC3E}">
        <p14:creationId xmlns:p14="http://schemas.microsoft.com/office/powerpoint/2010/main" val="155956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Subvert norms</a:t>
            </a:r>
            <a:endParaRPr lang="en-US" sz="2200" dirty="0"/>
          </a:p>
        </p:txBody>
      </p:sp>
      <p:pic>
        <p:nvPicPr>
          <p:cNvPr id="5122" name="Picture 2" descr="A screenshot of a visualization of the top 100 FTSE CEOs from The Telegraph. The title of the visualization reads “Of FTSE 100 CEOs.” The visualization is split in half with green, upward-pointing triangles on the left representing men CEOs and purple, downward-pointing triangles on the right representing women CEOs. There are 94 green triangles whereas there are only 6 purple triangles, representing that men consist of 94% of the top 100 FTSE CEOs. There is also a caption to the side which reads “Just six of FTSE 100 CEOs are women while fewer than one in five Executive Committee positions across the FTSE 350 are filled by women. Profit margins are almost double in companies with at least 25 percent females on their Executive Committee compared to those with none according to Pipeline.”">
            <a:extLst>
              <a:ext uri="{FF2B5EF4-FFF2-40B4-BE49-F238E27FC236}">
                <a16:creationId xmlns:a16="http://schemas.microsoft.com/office/drawing/2014/main" id="{357D0F71-388F-D212-3EF2-1CA39A3D9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493" y="1293660"/>
            <a:ext cx="6023208" cy="4431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14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6D2613FE-B66D-70F1-CE63-649C6214F5C6}"/>
              </a:ext>
            </a:extLst>
          </p:cNvPr>
          <p:cNvSpPr>
            <a:spLocks noGrp="1"/>
          </p:cNvSpPr>
          <p:nvPr>
            <p:ph idx="1"/>
          </p:nvPr>
        </p:nvSpPr>
        <p:spPr/>
        <p:txBody>
          <a:bodyPr>
            <a:normAutofit/>
          </a:bodyPr>
          <a:lstStyle/>
          <a:p>
            <a:r>
              <a:rPr lang="en-US" sz="2400" dirty="0"/>
              <a:t>Recap/Last bits from last class</a:t>
            </a:r>
          </a:p>
          <a:p>
            <a:r>
              <a:rPr lang="en-US" sz="2400" dirty="0"/>
              <a:t>Power structures in data science </a:t>
            </a:r>
          </a:p>
          <a:p>
            <a:r>
              <a:rPr lang="en-US" sz="2400" dirty="0"/>
              <a:t>Importance of context &amp; documentation</a:t>
            </a:r>
          </a:p>
        </p:txBody>
      </p:sp>
    </p:spTree>
    <p:extLst>
      <p:ext uri="{BB962C8B-B14F-4D97-AF65-F5344CB8AC3E}">
        <p14:creationId xmlns:p14="http://schemas.microsoft.com/office/powerpoint/2010/main" val="2420861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Highlight missing categories</a:t>
            </a:r>
            <a:endParaRPr lang="en-US" sz="2200" dirty="0"/>
          </a:p>
        </p:txBody>
      </p:sp>
      <p:pic>
        <p:nvPicPr>
          <p:cNvPr id="6146" name="Picture 2" descr="A screenshot of an interactive visualization of the members of the 2018 US Congress. In the top left, it reads: “You are… Enter your details to find yourself in the new Congress.” In the top right are several demographic categories, each with a set of clickable options. For gender, the options are Cis male, Cis female, and Trans or non-binary. For ethnicity, the options are: White, Hispanic, Black, Asian, Native American, Middle Eastern, Multiracial. For orientation, the options are: Straight and LGB. For Age, the options are: Under 35, 35-49, 50-64, and Over 65. For religion, the options are: Christian, Jewish, Hindu, Muslim, Mormon, Buddhist, and Non-religious. Clicking on any combination of options causes a map below to display the number of people in Congress that match those demographics. The map is composed of small grey hexagons, each corresponding to a single Congressperson. The hexagons are arranged according to the geographic location of the state each represents. In the screenshot, “Trans or non-binary” is selected and all the hexagons remain gray. At the bottom left it reads: “0 people in Congress are like you.” ">
            <a:extLst>
              <a:ext uri="{FF2B5EF4-FFF2-40B4-BE49-F238E27FC236}">
                <a16:creationId xmlns:a16="http://schemas.microsoft.com/office/drawing/2014/main" id="{06D9785B-01C9-00A2-BEF4-13D8DDD0E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782" y="1302669"/>
            <a:ext cx="6622486" cy="4824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746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Educate</a:t>
            </a:r>
            <a:endParaRPr lang="en-US" sz="2200" dirty="0"/>
          </a:p>
        </p:txBody>
      </p:sp>
      <p:pic>
        <p:nvPicPr>
          <p:cNvPr id="7170" name="Picture 2" descr="A graphic visualization from the Scientific American in 2017 which shows the complexity and variety of sexual differentiation at different stages of life based on a variety of factors. The title reads “Beyond XX and XY” and has a small caption underneath which reads “A host of factors figure into whether someone is female, male or somewhere in between. Humans are socially conditioned to view sex and gender as binary attributes. From the moment we are born–or even before–we are definitively labeled &quot;boy&quot; or &quot;girl.&quot; Yet science points to a much more ambiguous reality. Determination of biological sex is staggeringly complex, involving not only anatomy but an intricate choreography of genetic and chemical factors that unfolds over time. Intersex individuals-those for whom sexual development follows an atypical trajectory-are characterized by a diverse range of conditions, such as 5-alpha reductase deficiency (circled). A small cross section of these conditions and the pathways they follow is shown here. In an&#10;additional layer of complexity, the gender with which a person identifies does not always align with the sex they are assigned at birth, and they may not be wholly male or female. The more we learn about sex and gender, the more these attributes appear to exist on a spectrum.&#10;-Amanda Montañez”&#10;&#10;There is a colored gender spectrum legend at the top right which starts with green on the left (representing a typical biological female) and merges into purple (representing a typical biological male). The chart shows the different factors that determine sex (Chromosomes, Genes, Hormones, Internal and external sex organs, and Secondary sex characteristics (eg. breasts, facial hair)) across different stages of human life (Conception, Birth, and Puberty) as well as across the sex and gender spectrum (Females, Intersex conditions, and Male).">
            <a:extLst>
              <a:ext uri="{FF2B5EF4-FFF2-40B4-BE49-F238E27FC236}">
                <a16:creationId xmlns:a16="http://schemas.microsoft.com/office/drawing/2014/main" id="{684EEE2A-0F3A-6BA8-00FF-167D5C9BA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030" y="1383565"/>
            <a:ext cx="8328212" cy="471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08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864108"/>
            <a:ext cx="7617882" cy="5120640"/>
          </a:xfrm>
        </p:spPr>
        <p:txBody>
          <a:bodyPr anchor="t">
            <a:normAutofit/>
          </a:bodyPr>
          <a:lstStyle/>
          <a:p>
            <a:r>
              <a:rPr lang="en-US" sz="2400" dirty="0"/>
              <a:t>Rethink data collection</a:t>
            </a:r>
            <a:endParaRPr lang="en-US" sz="2200" dirty="0"/>
          </a:p>
        </p:txBody>
      </p:sp>
      <p:pic>
        <p:nvPicPr>
          <p:cNvPr id="9218" name="Picture 2" descr="The image shows a screenshot from the Positive Voices survey conducted on people living with HIV in England and Wales. The screenshot contains two questions, each multiple choice. The first question reads “How do you identify your gender?” with the answer choices being “Woman (including trans woman)”, “Man (including trans man)”, “Non-binary”, “In another way”, and “Prefer not to say.” The second question is a follow-up question which reads “Is this the same gender you were assigned at birth?” and the answer choices include “Yes”, “No”, and “Prefer not to say.”">
            <a:extLst>
              <a:ext uri="{FF2B5EF4-FFF2-40B4-BE49-F238E27FC236}">
                <a16:creationId xmlns:a16="http://schemas.microsoft.com/office/drawing/2014/main" id="{7D32B534-B4D1-73C1-F3BB-62BCCB5EA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2468" y="1665287"/>
            <a:ext cx="71120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863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7799946" y="839244"/>
            <a:ext cx="3687203" cy="5145504"/>
          </a:xfrm>
        </p:spPr>
        <p:txBody>
          <a:bodyPr anchor="t">
            <a:normAutofit/>
          </a:bodyPr>
          <a:lstStyle/>
          <a:p>
            <a:r>
              <a:rPr lang="en-US" sz="2400" dirty="0"/>
              <a:t>Add transparency</a:t>
            </a:r>
          </a:p>
          <a:p>
            <a:endParaRPr lang="en-US" sz="2400" dirty="0"/>
          </a:p>
          <a:p>
            <a:r>
              <a:rPr lang="en-US" sz="2400" dirty="0"/>
              <a:t>Avoid extractive approaches </a:t>
            </a:r>
          </a:p>
          <a:p>
            <a:endParaRPr lang="en-US" sz="2400" dirty="0"/>
          </a:p>
          <a:p>
            <a:r>
              <a:rPr lang="en-US" sz="2400" dirty="0"/>
              <a:t> Follow the lead of the community </a:t>
            </a:r>
            <a:endParaRPr lang="en-US" sz="2200" dirty="0"/>
          </a:p>
        </p:txBody>
      </p:sp>
      <p:pic>
        <p:nvPicPr>
          <p:cNvPr id="6" name="Picture 5" descr="A white sheet with black text&#10;&#10;Description automatically generated">
            <a:extLst>
              <a:ext uri="{FF2B5EF4-FFF2-40B4-BE49-F238E27FC236}">
                <a16:creationId xmlns:a16="http://schemas.microsoft.com/office/drawing/2014/main" id="{C3B8F118-F576-BAB2-B854-BAC2186E652D}"/>
              </a:ext>
            </a:extLst>
          </p:cNvPr>
          <p:cNvPicPr>
            <a:picLocks noChangeAspect="1"/>
          </p:cNvPicPr>
          <p:nvPr/>
        </p:nvPicPr>
        <p:blipFill>
          <a:blip r:embed="rId3"/>
          <a:stretch>
            <a:fillRect/>
          </a:stretch>
        </p:blipFill>
        <p:spPr>
          <a:xfrm>
            <a:off x="3567212" y="0"/>
            <a:ext cx="4232735" cy="6858000"/>
          </a:xfrm>
          <a:prstGeom prst="rect">
            <a:avLst/>
          </a:prstGeom>
        </p:spPr>
      </p:pic>
    </p:spTree>
    <p:extLst>
      <p:ext uri="{BB962C8B-B14F-4D97-AF65-F5344CB8AC3E}">
        <p14:creationId xmlns:p14="http://schemas.microsoft.com/office/powerpoint/2010/main" val="320683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Subverting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3558143" y="1800219"/>
            <a:ext cx="8576705" cy="461665"/>
          </a:xfrm>
          <a:prstGeom prst="rect">
            <a:avLst/>
          </a:prstGeom>
          <a:noFill/>
        </p:spPr>
        <p:txBody>
          <a:bodyPr wrap="square">
            <a:spAutoFit/>
          </a:bodyPr>
          <a:lstStyle/>
          <a:p>
            <a:r>
              <a:rPr lang="en-US" sz="2400" dirty="0"/>
              <a:t>https://</a:t>
            </a:r>
            <a:r>
              <a:rPr lang="en-US" sz="2400" dirty="0" err="1"/>
              <a:t>www.responsible</a:t>
            </a:r>
            <a:r>
              <a:rPr lang="en-US" sz="2400" dirty="0"/>
              <a:t>-datasets-in-</a:t>
            </a:r>
            <a:r>
              <a:rPr lang="en-US" sz="2400" dirty="0" err="1"/>
              <a:t>context.com</a:t>
            </a:r>
            <a:r>
              <a:rPr lang="en-US" sz="2400" dirty="0"/>
              <a:t>/</a:t>
            </a:r>
            <a:r>
              <a:rPr lang="en-US" sz="2400" dirty="0" err="1"/>
              <a:t>datasets.html</a:t>
            </a:r>
            <a:endParaRPr lang="en-US" sz="2400" dirty="0"/>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558143" y="28572"/>
            <a:ext cx="7929007" cy="6157912"/>
          </a:xfrm>
        </p:spPr>
        <p:txBody>
          <a:bodyPr anchor="t">
            <a:noAutofit/>
          </a:bodyPr>
          <a:lstStyle/>
          <a:p>
            <a:pPr marL="0" indent="0">
              <a:buNone/>
            </a:pPr>
            <a:r>
              <a:rPr lang="en-US" sz="2800" dirty="0"/>
              <a:t>Acknowledge context</a:t>
            </a:r>
          </a:p>
          <a:p>
            <a:pPr marL="0" indent="0">
              <a:buNone/>
            </a:pPr>
            <a:endParaRPr lang="en-US" sz="2400" dirty="0"/>
          </a:p>
          <a:p>
            <a:pPr marL="0" indent="0">
              <a:buNone/>
            </a:pPr>
            <a:endParaRPr lang="en-US" sz="2400" dirty="0"/>
          </a:p>
          <a:p>
            <a:pPr marL="0" indent="0">
              <a:buNone/>
            </a:pPr>
            <a:endParaRPr lang="en-US" sz="2400" dirty="0"/>
          </a:p>
          <a:p>
            <a:endParaRPr lang="en-US" sz="2400" dirty="0"/>
          </a:p>
          <a:p>
            <a:pPr algn="l">
              <a:buFont typeface="Arial" panose="020B0604020202020204" pitchFamily="34" charset="0"/>
              <a:buChar char="•"/>
            </a:pPr>
            <a:r>
              <a:rPr lang="en-US" sz="2400" b="0" i="0" dirty="0">
                <a:effectLst/>
              </a:rPr>
              <a:t>What is the historical context of the data?</a:t>
            </a:r>
          </a:p>
          <a:p>
            <a:pPr algn="l">
              <a:buFont typeface="Arial" panose="020B0604020202020204" pitchFamily="34" charset="0"/>
              <a:buChar char="•"/>
            </a:pPr>
            <a:r>
              <a:rPr lang="en-US" sz="2400" b="0" i="0" dirty="0">
                <a:effectLst/>
              </a:rPr>
              <a:t>Where did the data come from? Who collected it?</a:t>
            </a:r>
          </a:p>
          <a:p>
            <a:pPr algn="l">
              <a:buFont typeface="Arial" panose="020B0604020202020204" pitchFamily="34" charset="0"/>
              <a:buChar char="•"/>
            </a:pPr>
            <a:r>
              <a:rPr lang="en-US" sz="2400" b="0" i="0" dirty="0">
                <a:effectLst/>
              </a:rPr>
              <a:t>Why was the data collected?</a:t>
            </a:r>
          </a:p>
          <a:p>
            <a:pPr algn="l">
              <a:buFont typeface="Arial" panose="020B0604020202020204" pitchFamily="34" charset="0"/>
              <a:buChar char="•"/>
            </a:pPr>
            <a:r>
              <a:rPr lang="en-US" sz="2400" b="0" i="0" dirty="0">
                <a:effectLst/>
              </a:rPr>
              <a:t>How was the data collected?</a:t>
            </a:r>
          </a:p>
          <a:p>
            <a:pPr algn="l">
              <a:buFont typeface="Arial" panose="020B0604020202020204" pitchFamily="34" charset="0"/>
              <a:buChar char="•"/>
            </a:pPr>
            <a:r>
              <a:rPr lang="en-US" sz="2400" b="0" i="0" dirty="0">
                <a:effectLst/>
              </a:rPr>
              <a:t>How is the data used?</a:t>
            </a:r>
          </a:p>
          <a:p>
            <a:pPr algn="l">
              <a:buFont typeface="Arial" panose="020B0604020202020204" pitchFamily="34" charset="0"/>
              <a:buChar char="•"/>
            </a:pPr>
            <a:r>
              <a:rPr lang="en-US" sz="2400" b="0" i="0" dirty="0">
                <a:effectLst/>
              </a:rPr>
              <a:t>What’s in the data?</a:t>
            </a:r>
          </a:p>
          <a:p>
            <a:pPr algn="l">
              <a:buFont typeface="Arial" panose="020B0604020202020204" pitchFamily="34" charset="0"/>
              <a:buChar char="•"/>
            </a:pPr>
            <a:r>
              <a:rPr lang="en-US" sz="2400" b="0" i="0" dirty="0">
                <a:effectLst/>
              </a:rPr>
              <a:t>What “counts” as a data point?</a:t>
            </a:r>
          </a:p>
          <a:p>
            <a:pPr algn="l">
              <a:buFont typeface="Arial" panose="020B0604020202020204" pitchFamily="34" charset="0"/>
              <a:buChar char="•"/>
            </a:pPr>
            <a:r>
              <a:rPr lang="en-US" sz="2400" b="0" i="0" dirty="0">
                <a:effectLst/>
              </a:rPr>
              <a:t>What data is missing?</a:t>
            </a:r>
          </a:p>
          <a:p>
            <a:pPr algn="l">
              <a:buFont typeface="Arial" panose="020B0604020202020204" pitchFamily="34" charset="0"/>
              <a:buChar char="•"/>
            </a:pPr>
            <a:r>
              <a:rPr lang="en-US" sz="2400" b="0" i="0" dirty="0">
                <a:effectLst/>
              </a:rPr>
              <a:t>How is uncertainty handled?</a:t>
            </a:r>
          </a:p>
          <a:p>
            <a:endParaRPr lang="en-US" sz="2400" dirty="0"/>
          </a:p>
        </p:txBody>
      </p:sp>
      <p:pic>
        <p:nvPicPr>
          <p:cNvPr id="6" name="Picture 5" descr="A black and white sign with white text&#10;&#10;Description automatically generated">
            <a:extLst>
              <a:ext uri="{FF2B5EF4-FFF2-40B4-BE49-F238E27FC236}">
                <a16:creationId xmlns:a16="http://schemas.microsoft.com/office/drawing/2014/main" id="{FDECFC6A-5EA9-FF50-FDB4-AAAF5AED580B}"/>
              </a:ext>
            </a:extLst>
          </p:cNvPr>
          <p:cNvPicPr>
            <a:picLocks noChangeAspect="1"/>
          </p:cNvPicPr>
          <p:nvPr/>
        </p:nvPicPr>
        <p:blipFill>
          <a:blip r:embed="rId3"/>
          <a:stretch>
            <a:fillRect/>
          </a:stretch>
        </p:blipFill>
        <p:spPr>
          <a:xfrm>
            <a:off x="3625817" y="676524"/>
            <a:ext cx="5829864" cy="1123695"/>
          </a:xfrm>
          <a:prstGeom prst="rect">
            <a:avLst/>
          </a:prstGeom>
        </p:spPr>
      </p:pic>
      <p:sp>
        <p:nvSpPr>
          <p:cNvPr id="4" name="Rounded Rectangle 3">
            <a:extLst>
              <a:ext uri="{FF2B5EF4-FFF2-40B4-BE49-F238E27FC236}">
                <a16:creationId xmlns:a16="http://schemas.microsoft.com/office/drawing/2014/main" id="{612D1AA5-2A35-CC92-B5E7-C58BC6F132BD}"/>
              </a:ext>
            </a:extLst>
          </p:cNvPr>
          <p:cNvSpPr/>
          <p:nvPr/>
        </p:nvSpPr>
        <p:spPr>
          <a:xfrm>
            <a:off x="8175009" y="3571867"/>
            <a:ext cx="3959839" cy="296541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dirty="0"/>
              <a:t>What biases or ethical issues could the answers to these questions reveal that would otherwise be hidden? </a:t>
            </a:r>
          </a:p>
        </p:txBody>
      </p:sp>
    </p:spTree>
    <p:extLst>
      <p:ext uri="{BB962C8B-B14F-4D97-AF65-F5344CB8AC3E}">
        <p14:creationId xmlns:p14="http://schemas.microsoft.com/office/powerpoint/2010/main" val="3537781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In-class Activity: </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558143" y="2183642"/>
            <a:ext cx="7929007" cy="4002842"/>
          </a:xfrm>
        </p:spPr>
        <p:txBody>
          <a:bodyPr anchor="t">
            <a:noAutofit/>
          </a:bodyPr>
          <a:lstStyle/>
          <a:p>
            <a:r>
              <a:rPr lang="en-US" sz="2400" dirty="0"/>
              <a:t>Go to the course website to find instructions for lab 01</a:t>
            </a:r>
          </a:p>
          <a:p>
            <a:endParaRPr lang="en-US" sz="2400" dirty="0"/>
          </a:p>
          <a:p>
            <a:r>
              <a:rPr lang="en-US" sz="2400" dirty="0"/>
              <a:t>Be prepared to share your findings!  </a:t>
            </a:r>
          </a:p>
          <a:p>
            <a:endParaRPr lang="en-US" sz="2400" dirty="0"/>
          </a:p>
        </p:txBody>
      </p:sp>
    </p:spTree>
    <p:extLst>
      <p:ext uri="{BB962C8B-B14F-4D97-AF65-F5344CB8AC3E}">
        <p14:creationId xmlns:p14="http://schemas.microsoft.com/office/powerpoint/2010/main" val="3981359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6D2613FE-B66D-70F1-CE63-649C6214F5C6}"/>
              </a:ext>
            </a:extLst>
          </p:cNvPr>
          <p:cNvSpPr>
            <a:spLocks noGrp="1"/>
          </p:cNvSpPr>
          <p:nvPr>
            <p:ph idx="1"/>
          </p:nvPr>
        </p:nvSpPr>
        <p:spPr/>
        <p:txBody>
          <a:bodyPr>
            <a:normAutofit/>
          </a:bodyPr>
          <a:lstStyle/>
          <a:p>
            <a:pPr marL="0" indent="0">
              <a:buNone/>
            </a:pPr>
            <a:r>
              <a:rPr lang="en-US" sz="2400" dirty="0"/>
              <a:t>What is the origin of data science? </a:t>
            </a:r>
          </a:p>
          <a:p>
            <a:pPr marL="0" indent="0">
              <a:buNone/>
            </a:pPr>
            <a:endParaRPr lang="en-US" sz="2400" dirty="0"/>
          </a:p>
          <a:p>
            <a:pPr marL="0" indent="0">
              <a:buNone/>
            </a:pPr>
            <a:r>
              <a:rPr lang="en-US" sz="2400" dirty="0"/>
              <a:t>Where does it come from? </a:t>
            </a:r>
          </a:p>
          <a:p>
            <a:pPr marL="0" indent="0">
              <a:buNone/>
            </a:pPr>
            <a:endParaRPr lang="en-US" sz="2400" dirty="0"/>
          </a:p>
          <a:p>
            <a:pPr marL="0" indent="0">
              <a:buNone/>
            </a:pPr>
            <a:r>
              <a:rPr lang="en-US" sz="2400" dirty="0"/>
              <a:t>When did it start?</a:t>
            </a:r>
          </a:p>
          <a:p>
            <a:pPr marL="0" indent="0">
              <a:buNone/>
            </a:pPr>
            <a:endParaRPr lang="en-US" sz="2400" dirty="0"/>
          </a:p>
          <a:p>
            <a:pPr marL="0" indent="0">
              <a:buNone/>
            </a:pPr>
            <a:r>
              <a:rPr lang="en-US" sz="2400" dirty="0"/>
              <a:t>Who started it?</a:t>
            </a:r>
          </a:p>
        </p:txBody>
      </p:sp>
    </p:spTree>
    <p:extLst>
      <p:ext uri="{BB962C8B-B14F-4D97-AF65-F5344CB8AC3E}">
        <p14:creationId xmlns:p14="http://schemas.microsoft.com/office/powerpoint/2010/main" val="108870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7" name="Picture 6" descr="A screenshot of a computer&#10;&#10;Description automatically generated">
            <a:extLst>
              <a:ext uri="{FF2B5EF4-FFF2-40B4-BE49-F238E27FC236}">
                <a16:creationId xmlns:a16="http://schemas.microsoft.com/office/drawing/2014/main" id="{19313EFA-4F2D-84FB-5EF2-350B0BD6F27B}"/>
              </a:ext>
            </a:extLst>
          </p:cNvPr>
          <p:cNvPicPr>
            <a:picLocks noChangeAspect="1"/>
          </p:cNvPicPr>
          <p:nvPr/>
        </p:nvPicPr>
        <p:blipFill>
          <a:blip r:embed="rId2"/>
          <a:stretch>
            <a:fillRect/>
          </a:stretch>
        </p:blipFill>
        <p:spPr>
          <a:xfrm>
            <a:off x="2223288" y="923593"/>
            <a:ext cx="9758656" cy="5001670"/>
          </a:xfrm>
          <a:prstGeom prst="rect">
            <a:avLst/>
          </a:prstGeom>
        </p:spPr>
      </p:pic>
    </p:spTree>
    <p:extLst>
      <p:ext uri="{BB962C8B-B14F-4D97-AF65-F5344CB8AC3E}">
        <p14:creationId xmlns:p14="http://schemas.microsoft.com/office/powerpoint/2010/main" val="414653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pic>
        <p:nvPicPr>
          <p:cNvPr id="4" name="Picture 3" descr="A screenshot of a computer&#10;&#10;Description automatically generated">
            <a:extLst>
              <a:ext uri="{FF2B5EF4-FFF2-40B4-BE49-F238E27FC236}">
                <a16:creationId xmlns:a16="http://schemas.microsoft.com/office/drawing/2014/main" id="{7B727B71-1476-DC2C-5EFF-68388E4AF57F}"/>
              </a:ext>
            </a:extLst>
          </p:cNvPr>
          <p:cNvPicPr>
            <a:picLocks noChangeAspect="1"/>
          </p:cNvPicPr>
          <p:nvPr/>
        </p:nvPicPr>
        <p:blipFill>
          <a:blip r:embed="rId2"/>
          <a:stretch>
            <a:fillRect/>
          </a:stretch>
        </p:blipFill>
        <p:spPr>
          <a:xfrm>
            <a:off x="1868467" y="875069"/>
            <a:ext cx="10215722" cy="5107861"/>
          </a:xfrm>
          <a:prstGeom prst="rect">
            <a:avLst/>
          </a:prstGeom>
        </p:spPr>
      </p:pic>
    </p:spTree>
    <p:extLst>
      <p:ext uri="{BB962C8B-B14F-4D97-AF65-F5344CB8AC3E}">
        <p14:creationId xmlns:p14="http://schemas.microsoft.com/office/powerpoint/2010/main" val="32512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571B-4B27-EE4C-F544-0B58D8B5DB22}"/>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7045D001-4CC9-3AA5-6601-31816B2D03FD}"/>
              </a:ext>
            </a:extLst>
          </p:cNvPr>
          <p:cNvSpPr txBox="1"/>
          <p:nvPr/>
        </p:nvSpPr>
        <p:spPr>
          <a:xfrm>
            <a:off x="8134381" y="6341394"/>
            <a:ext cx="6100174" cy="369332"/>
          </a:xfrm>
          <a:prstGeom prst="rect">
            <a:avLst/>
          </a:prstGeom>
          <a:noFill/>
        </p:spPr>
        <p:txBody>
          <a:bodyPr wrap="square">
            <a:spAutoFit/>
          </a:bodyPr>
          <a:lstStyle/>
          <a:p>
            <a:r>
              <a:rPr lang="en-US" dirty="0"/>
              <a:t>https://data-</a:t>
            </a:r>
            <a:r>
              <a:rPr lang="en-US" dirty="0" err="1"/>
              <a:t>feminism.mitpress.mit.edu</a:t>
            </a:r>
            <a:r>
              <a:rPr lang="en-US" dirty="0"/>
              <a:t>/</a:t>
            </a:r>
          </a:p>
        </p:txBody>
      </p:sp>
      <p:sp>
        <p:nvSpPr>
          <p:cNvPr id="3" name="Content Placeholder 2">
            <a:extLst>
              <a:ext uri="{FF2B5EF4-FFF2-40B4-BE49-F238E27FC236}">
                <a16:creationId xmlns:a16="http://schemas.microsoft.com/office/drawing/2014/main" id="{F871A98D-1AC1-52BB-AA90-56456F42840B}"/>
              </a:ext>
            </a:extLst>
          </p:cNvPr>
          <p:cNvSpPr>
            <a:spLocks noGrp="1"/>
          </p:cNvSpPr>
          <p:nvPr>
            <p:ph idx="1"/>
          </p:nvPr>
        </p:nvSpPr>
        <p:spPr>
          <a:xfrm>
            <a:off x="3869268" y="2265528"/>
            <a:ext cx="7315200" cy="3719220"/>
          </a:xfrm>
        </p:spPr>
        <p:txBody>
          <a:bodyPr anchor="t">
            <a:normAutofit/>
          </a:bodyPr>
          <a:lstStyle/>
          <a:p>
            <a:r>
              <a:rPr lang="en-US" sz="2400" dirty="0"/>
              <a:t>Hmmm….. Seems like data science is born from white cis males </a:t>
            </a:r>
          </a:p>
          <a:p>
            <a:pPr lvl="1"/>
            <a:r>
              <a:rPr lang="en-US" sz="2200" dirty="0"/>
              <a:t>Fun fact: this is not actually true if you dig deeper! But that’s for another class</a:t>
            </a:r>
          </a:p>
        </p:txBody>
      </p:sp>
    </p:spTree>
    <p:extLst>
      <p:ext uri="{BB962C8B-B14F-4D97-AF65-F5344CB8AC3E}">
        <p14:creationId xmlns:p14="http://schemas.microsoft.com/office/powerpoint/2010/main" val="2768834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629B3-DAE7-5BA1-4B22-AEA92F157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FB818-73D9-68B2-DF61-1E5EE2AC2399}"/>
              </a:ext>
            </a:extLst>
          </p:cNvPr>
          <p:cNvSpPr>
            <a:spLocks noGrp="1"/>
          </p:cNvSpPr>
          <p:nvPr>
            <p:ph type="title"/>
          </p:nvPr>
        </p:nvSpPr>
        <p:spPr/>
        <p:txBody>
          <a:bodyPr/>
          <a:lstStyle/>
          <a:p>
            <a:r>
              <a:rPr lang="en-US" dirty="0"/>
              <a:t>Data Science &amp; Power</a:t>
            </a:r>
          </a:p>
        </p:txBody>
      </p:sp>
      <p:sp>
        <p:nvSpPr>
          <p:cNvPr id="3" name="Content Placeholder 2">
            <a:extLst>
              <a:ext uri="{FF2B5EF4-FFF2-40B4-BE49-F238E27FC236}">
                <a16:creationId xmlns:a16="http://schemas.microsoft.com/office/drawing/2014/main" id="{F89DDEC6-69E3-EBEE-FC20-E160236FDC9B}"/>
              </a:ext>
            </a:extLst>
          </p:cNvPr>
          <p:cNvSpPr>
            <a:spLocks noGrp="1"/>
          </p:cNvSpPr>
          <p:nvPr>
            <p:ph idx="1"/>
          </p:nvPr>
        </p:nvSpPr>
        <p:spPr>
          <a:xfrm>
            <a:off x="3869267" y="864108"/>
            <a:ext cx="7936045" cy="5120640"/>
          </a:xfrm>
        </p:spPr>
        <p:txBody>
          <a:bodyPr anchor="t">
            <a:normAutofit/>
          </a:bodyPr>
          <a:lstStyle/>
          <a:p>
            <a:pPr marL="0" indent="0">
              <a:buNone/>
            </a:pPr>
            <a:r>
              <a:rPr lang="en-US" sz="2600" dirty="0"/>
              <a:t>Data Capitalism </a:t>
            </a:r>
            <a:r>
              <a:rPr lang="en-US" sz="2600" dirty="0">
                <a:solidFill>
                  <a:schemeClr val="tx1">
                    <a:lumMod val="50000"/>
                    <a:lumOff val="50000"/>
                  </a:schemeClr>
                </a:solidFill>
              </a:rPr>
              <a:t>(Meyers West 2019)</a:t>
            </a:r>
          </a:p>
          <a:p>
            <a:pPr marL="0" indent="0">
              <a:buNone/>
            </a:pPr>
            <a:endParaRPr lang="en-US" sz="2600" dirty="0"/>
          </a:p>
          <a:p>
            <a:r>
              <a:rPr lang="en-US" sz="2600" dirty="0"/>
              <a:t>History is full of examples of data being used to control</a:t>
            </a:r>
          </a:p>
          <a:p>
            <a:r>
              <a:rPr lang="en-US" sz="2600" dirty="0"/>
              <a:t>West argues, data as a commodity "enables an asymmetric redistribution of power that is weighted toward the actors who have access and the capability to make sense of information."</a:t>
            </a:r>
          </a:p>
          <a:p>
            <a:pPr marL="0" indent="0">
              <a:buNone/>
            </a:pPr>
            <a:endParaRPr lang="en-US" sz="2600" dirty="0"/>
          </a:p>
        </p:txBody>
      </p:sp>
      <p:sp>
        <p:nvSpPr>
          <p:cNvPr id="4" name="TextBox 3">
            <a:extLst>
              <a:ext uri="{FF2B5EF4-FFF2-40B4-BE49-F238E27FC236}">
                <a16:creationId xmlns:a16="http://schemas.microsoft.com/office/drawing/2014/main" id="{18B3D5E2-25FA-A359-B947-CFCE141442C4}"/>
              </a:ext>
            </a:extLst>
          </p:cNvPr>
          <p:cNvSpPr txBox="1"/>
          <p:nvPr/>
        </p:nvSpPr>
        <p:spPr>
          <a:xfrm>
            <a:off x="5322627" y="6368690"/>
            <a:ext cx="9389600" cy="369332"/>
          </a:xfrm>
          <a:prstGeom prst="rect">
            <a:avLst/>
          </a:prstGeom>
          <a:noFill/>
        </p:spPr>
        <p:txBody>
          <a:bodyPr wrap="square">
            <a:spAutoFit/>
          </a:bodyPr>
          <a:lstStyle/>
          <a:p>
            <a:r>
              <a:rPr lang="en-US" dirty="0"/>
              <a:t>Bhargava, R. (2023). Teaching Data That Matters: History and Practice</a:t>
            </a:r>
          </a:p>
        </p:txBody>
      </p:sp>
    </p:spTree>
    <p:extLst>
      <p:ext uri="{BB962C8B-B14F-4D97-AF65-F5344CB8AC3E}">
        <p14:creationId xmlns:p14="http://schemas.microsoft.com/office/powerpoint/2010/main" val="31131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94723-5506-7176-992A-0C3FD0E65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8774E-E2A2-B05C-A530-9962FF1BD31B}"/>
              </a:ext>
            </a:extLst>
          </p:cNvPr>
          <p:cNvSpPr>
            <a:spLocks noGrp="1"/>
          </p:cNvSpPr>
          <p:nvPr>
            <p:ph type="title"/>
          </p:nvPr>
        </p:nvSpPr>
        <p:spPr/>
        <p:txBody>
          <a:bodyPr/>
          <a:lstStyle/>
          <a:p>
            <a:r>
              <a:rPr lang="en-US" dirty="0"/>
              <a:t>Data Science &amp; Power</a:t>
            </a:r>
          </a:p>
        </p:txBody>
      </p:sp>
      <p:sp>
        <p:nvSpPr>
          <p:cNvPr id="5" name="TextBox 4">
            <a:extLst>
              <a:ext uri="{FF2B5EF4-FFF2-40B4-BE49-F238E27FC236}">
                <a16:creationId xmlns:a16="http://schemas.microsoft.com/office/drawing/2014/main" id="{F3CEEB4D-5E88-881C-C1E6-AE3D614922C8}"/>
              </a:ext>
            </a:extLst>
          </p:cNvPr>
          <p:cNvSpPr txBox="1"/>
          <p:nvPr/>
        </p:nvSpPr>
        <p:spPr>
          <a:xfrm>
            <a:off x="5404513" y="6355042"/>
            <a:ext cx="9389600" cy="369332"/>
          </a:xfrm>
          <a:prstGeom prst="rect">
            <a:avLst/>
          </a:prstGeom>
          <a:noFill/>
        </p:spPr>
        <p:txBody>
          <a:bodyPr wrap="square">
            <a:spAutoFit/>
          </a:bodyPr>
          <a:lstStyle/>
          <a:p>
            <a:r>
              <a:rPr lang="en-US" dirty="0"/>
              <a:t>Bhargava, R. (2023). Teaching Data That Matters: History and Practice</a:t>
            </a:r>
          </a:p>
        </p:txBody>
      </p:sp>
      <p:sp>
        <p:nvSpPr>
          <p:cNvPr id="3" name="Content Placeholder 2">
            <a:extLst>
              <a:ext uri="{FF2B5EF4-FFF2-40B4-BE49-F238E27FC236}">
                <a16:creationId xmlns:a16="http://schemas.microsoft.com/office/drawing/2014/main" id="{1569C5EC-5D21-56F2-0D53-6691B3880C46}"/>
              </a:ext>
            </a:extLst>
          </p:cNvPr>
          <p:cNvSpPr>
            <a:spLocks noGrp="1"/>
          </p:cNvSpPr>
          <p:nvPr>
            <p:ph idx="1"/>
          </p:nvPr>
        </p:nvSpPr>
        <p:spPr>
          <a:xfrm>
            <a:off x="3869267" y="864108"/>
            <a:ext cx="7936045" cy="5120640"/>
          </a:xfrm>
        </p:spPr>
        <p:txBody>
          <a:bodyPr anchor="t">
            <a:normAutofit/>
          </a:bodyPr>
          <a:lstStyle/>
          <a:p>
            <a:pPr marL="0" indent="0">
              <a:buNone/>
            </a:pPr>
            <a:r>
              <a:rPr lang="en-US" sz="2600" dirty="0"/>
              <a:t>Data as Power </a:t>
            </a:r>
          </a:p>
          <a:p>
            <a:endParaRPr lang="en-US" sz="2600" dirty="0"/>
          </a:p>
          <a:p>
            <a:r>
              <a:rPr lang="en-US" sz="2600" dirty="0"/>
              <a:t>In South American Andean cultures, </a:t>
            </a:r>
            <a:r>
              <a:rPr lang="en-US" sz="2600" dirty="0" err="1"/>
              <a:t>Khipus</a:t>
            </a:r>
            <a:r>
              <a:rPr lang="en-US" sz="2600" dirty="0"/>
              <a:t> are elaborate assemblages of knotted string used for millennia to record extracted numerical data such as tax records and military obligations of the populace (Medrano &amp; </a:t>
            </a:r>
            <a:r>
              <a:rPr lang="en-US" sz="2600" dirty="0" err="1"/>
              <a:t>Urton</a:t>
            </a:r>
            <a:r>
              <a:rPr lang="en-US" sz="2600" dirty="0"/>
              <a:t>, 2018). </a:t>
            </a:r>
          </a:p>
          <a:p>
            <a:r>
              <a:rPr lang="en-US" sz="2600" dirty="0"/>
              <a:t>From 2500BC the ancient Egyptian cultures were creating census datasets in order to determine how much labor force could be conscripted into the construction of pyramids for their pharaohs (Census-Taking in the Ancient World, 2016)</a:t>
            </a:r>
          </a:p>
        </p:txBody>
      </p:sp>
    </p:spTree>
    <p:extLst>
      <p:ext uri="{BB962C8B-B14F-4D97-AF65-F5344CB8AC3E}">
        <p14:creationId xmlns:p14="http://schemas.microsoft.com/office/powerpoint/2010/main" val="55641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D861-12BB-A877-43C0-806BF48F5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CB812-E55B-75A2-AD8D-FB071343405D}"/>
              </a:ext>
            </a:extLst>
          </p:cNvPr>
          <p:cNvSpPr>
            <a:spLocks noGrp="1"/>
          </p:cNvSpPr>
          <p:nvPr>
            <p:ph type="title"/>
          </p:nvPr>
        </p:nvSpPr>
        <p:spPr/>
        <p:txBody>
          <a:bodyPr/>
          <a:lstStyle/>
          <a:p>
            <a:r>
              <a:rPr lang="en-US" dirty="0"/>
              <a:t>Data Science &amp; Power</a:t>
            </a:r>
          </a:p>
        </p:txBody>
      </p:sp>
      <p:sp>
        <p:nvSpPr>
          <p:cNvPr id="3" name="Content Placeholder 2">
            <a:extLst>
              <a:ext uri="{FF2B5EF4-FFF2-40B4-BE49-F238E27FC236}">
                <a16:creationId xmlns:a16="http://schemas.microsoft.com/office/drawing/2014/main" id="{A88290BC-4EEE-8DF3-60D8-F2D94C08A8BC}"/>
              </a:ext>
            </a:extLst>
          </p:cNvPr>
          <p:cNvSpPr>
            <a:spLocks noGrp="1"/>
          </p:cNvSpPr>
          <p:nvPr>
            <p:ph idx="1"/>
          </p:nvPr>
        </p:nvSpPr>
        <p:spPr>
          <a:xfrm>
            <a:off x="3869267" y="864108"/>
            <a:ext cx="7936045" cy="5120640"/>
          </a:xfrm>
        </p:spPr>
        <p:txBody>
          <a:bodyPr anchor="t">
            <a:normAutofit/>
          </a:bodyPr>
          <a:lstStyle/>
          <a:p>
            <a:pPr marL="0" indent="0">
              <a:buNone/>
            </a:pPr>
            <a:r>
              <a:rPr lang="en-US" sz="2600" dirty="0"/>
              <a:t>Algorithms as Power </a:t>
            </a:r>
          </a:p>
          <a:p>
            <a:endParaRPr lang="en-US" sz="2600" dirty="0"/>
          </a:p>
        </p:txBody>
      </p:sp>
      <p:sp>
        <p:nvSpPr>
          <p:cNvPr id="6" name="TextBox 5">
            <a:extLst>
              <a:ext uri="{FF2B5EF4-FFF2-40B4-BE49-F238E27FC236}">
                <a16:creationId xmlns:a16="http://schemas.microsoft.com/office/drawing/2014/main" id="{A21EBFBF-5FA2-1DE5-FBB0-3F03BD4DB925}"/>
              </a:ext>
            </a:extLst>
          </p:cNvPr>
          <p:cNvSpPr txBox="1"/>
          <p:nvPr/>
        </p:nvSpPr>
        <p:spPr>
          <a:xfrm>
            <a:off x="3869267" y="5540354"/>
            <a:ext cx="6099858" cy="369332"/>
          </a:xfrm>
          <a:prstGeom prst="rect">
            <a:avLst/>
          </a:prstGeom>
          <a:noFill/>
        </p:spPr>
        <p:txBody>
          <a:bodyPr wrap="square">
            <a:spAutoFit/>
          </a:bodyPr>
          <a:lstStyle/>
          <a:p>
            <a:r>
              <a:rPr lang="en-US" dirty="0"/>
              <a:t>https://</a:t>
            </a:r>
            <a:r>
              <a:rPr lang="en-US" dirty="0" err="1"/>
              <a:t>www.youtube.com</a:t>
            </a:r>
            <a:r>
              <a:rPr lang="en-US" dirty="0"/>
              <a:t>/</a:t>
            </a:r>
            <a:r>
              <a:rPr lang="en-US" dirty="0" err="1"/>
              <a:t>watch?v</a:t>
            </a:r>
            <a:r>
              <a:rPr lang="en-US" dirty="0"/>
              <a:t>=heQzqX35c9A</a:t>
            </a:r>
          </a:p>
        </p:txBody>
      </p:sp>
      <p:pic>
        <p:nvPicPr>
          <p:cNvPr id="2050" name="Picture 2" descr="Weapons of Math Destruction - Cathy O'Neil od 249 Kč | Reknihy">
            <a:extLst>
              <a:ext uri="{FF2B5EF4-FFF2-40B4-BE49-F238E27FC236}">
                <a16:creationId xmlns:a16="http://schemas.microsoft.com/office/drawing/2014/main" id="{3A2A7B94-EB0C-41F1-8F64-3CF757B97BF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570" b="90918" l="9896" r="89974">
                        <a14:foregroundMark x1="77734" y1="9863" x2="77734" y2="9863"/>
                        <a14:foregroundMark x1="54557" y1="90918" x2="54557" y2="90918"/>
                        <a14:foregroundMark x1="65495" y1="9570" x2="65495" y2="9570"/>
                      </a14:backgroundRemoval>
                    </a14:imgEffect>
                  </a14:imgLayer>
                </a14:imgProps>
              </a:ext>
              <a:ext uri="{28A0092B-C50C-407E-A947-70E740481C1C}">
                <a14:useLocalDpi xmlns:a14="http://schemas.microsoft.com/office/drawing/2010/main" val="0"/>
              </a:ext>
            </a:extLst>
          </a:blip>
          <a:srcRect/>
          <a:stretch>
            <a:fillRect/>
          </a:stretch>
        </p:blipFill>
        <p:spPr bwMode="auto">
          <a:xfrm>
            <a:off x="8775374" y="1428258"/>
            <a:ext cx="2752792" cy="36703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92DEC32-77A4-FA5A-1746-01C1B832C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9267" y="1593805"/>
            <a:ext cx="5013582" cy="33392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BB7B33-BBA5-B7C6-0AC7-B19F46C083C9}"/>
              </a:ext>
            </a:extLst>
          </p:cNvPr>
          <p:cNvSpPr txBox="1"/>
          <p:nvPr/>
        </p:nvSpPr>
        <p:spPr>
          <a:xfrm>
            <a:off x="3869267" y="5003627"/>
            <a:ext cx="1788438" cy="461665"/>
          </a:xfrm>
          <a:prstGeom prst="rect">
            <a:avLst/>
          </a:prstGeom>
          <a:noFill/>
        </p:spPr>
        <p:txBody>
          <a:bodyPr wrap="none" rtlCol="0">
            <a:spAutoFit/>
          </a:bodyPr>
          <a:lstStyle/>
          <a:p>
            <a:r>
              <a:rPr lang="en-US" sz="2400" dirty="0">
                <a:solidFill>
                  <a:schemeClr val="tx1">
                    <a:lumMod val="75000"/>
                    <a:lumOff val="25000"/>
                  </a:schemeClr>
                </a:solidFill>
              </a:rPr>
              <a:t>Cathy O’Neil</a:t>
            </a:r>
          </a:p>
        </p:txBody>
      </p:sp>
    </p:spTree>
    <p:extLst>
      <p:ext uri="{BB962C8B-B14F-4D97-AF65-F5344CB8AC3E}">
        <p14:creationId xmlns:p14="http://schemas.microsoft.com/office/powerpoint/2010/main" val="1848089872"/>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Frame</Template>
  <TotalTime>388</TotalTime>
  <Words>1025</Words>
  <Application>Microsoft Macintosh PowerPoint</Application>
  <PresentationFormat>Widescreen</PresentationFormat>
  <Paragraphs>137</Paragraphs>
  <Slides>25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Arial</vt:lpstr>
      <vt:lpstr>Corbel</vt:lpstr>
      <vt:lpstr>Wingdings 2</vt:lpstr>
      <vt:lpstr>Frame</vt:lpstr>
      <vt:lpstr>Communicating with Data – Understanding Data</vt:lpstr>
      <vt:lpstr>Plan for today</vt:lpstr>
      <vt:lpstr>Discussion</vt:lpstr>
      <vt:lpstr>PowerPoint Presentation</vt:lpstr>
      <vt:lpstr>PowerPoint Presentation</vt:lpstr>
      <vt:lpstr>Data Science &amp; Power</vt:lpstr>
      <vt:lpstr>Data Science &amp; Power</vt:lpstr>
      <vt:lpstr>Data Science &amp; Power</vt:lpstr>
      <vt:lpstr>Data Science &amp; Power</vt:lpstr>
      <vt:lpstr>Data Science &amp; Power</vt:lpstr>
      <vt:lpstr>Example: Search Engines</vt:lpstr>
      <vt:lpstr>Example: Search Engines</vt:lpstr>
      <vt:lpstr>Example: Facial Recognition</vt:lpstr>
      <vt:lpstr>Example: Facial Recognition</vt:lpstr>
      <vt:lpstr>Example: Facial Recognition</vt:lpstr>
      <vt:lpstr>“What gets counted counts”</vt:lpstr>
      <vt:lpstr>“What gets counted counts”</vt:lpstr>
      <vt:lpstr>“What gets counted counts”</vt:lpstr>
      <vt:lpstr>Subverting Power</vt:lpstr>
      <vt:lpstr>Subverting Power</vt:lpstr>
      <vt:lpstr>Subverting Power</vt:lpstr>
      <vt:lpstr>Subverting Power</vt:lpstr>
      <vt:lpstr>Subverting Power</vt:lpstr>
      <vt:lpstr>Subverting Power</vt:lpstr>
      <vt:lpstr>In-class Activity: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Ab Mosca</dc:creator>
  <cp:lastModifiedBy>Ab Mosca</cp:lastModifiedBy>
  <cp:revision>14</cp:revision>
  <dcterms:created xsi:type="dcterms:W3CDTF">2024-08-19T17:31:37Z</dcterms:created>
  <dcterms:modified xsi:type="dcterms:W3CDTF">2025-09-08T14:38:50Z</dcterms:modified>
</cp:coreProperties>
</file>